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424" r:id="rId2"/>
    <p:sldId id="256" r:id="rId3"/>
    <p:sldId id="259" r:id="rId4"/>
    <p:sldId id="2370" r:id="rId5"/>
    <p:sldId id="2371" r:id="rId6"/>
    <p:sldId id="2372" r:id="rId7"/>
    <p:sldId id="2373" r:id="rId8"/>
    <p:sldId id="2374" r:id="rId9"/>
    <p:sldId id="2376" r:id="rId10"/>
    <p:sldId id="2377" r:id="rId11"/>
    <p:sldId id="2378" r:id="rId12"/>
    <p:sldId id="2379" r:id="rId13"/>
    <p:sldId id="2381" r:id="rId14"/>
    <p:sldId id="2382" r:id="rId15"/>
    <p:sldId id="429" r:id="rId16"/>
    <p:sldId id="2369" r:id="rId17"/>
    <p:sldId id="307" r:id="rId18"/>
    <p:sldId id="2380" r:id="rId19"/>
    <p:sldId id="2383" r:id="rId20"/>
    <p:sldId id="311" r:id="rId21"/>
    <p:sldId id="312" r:id="rId22"/>
    <p:sldId id="313" r:id="rId23"/>
    <p:sldId id="314" r:id="rId24"/>
    <p:sldId id="315" r:id="rId25"/>
    <p:sldId id="318" r:id="rId26"/>
    <p:sldId id="294" r:id="rId27"/>
    <p:sldId id="295" r:id="rId28"/>
    <p:sldId id="296" r:id="rId29"/>
    <p:sldId id="297" r:id="rId30"/>
    <p:sldId id="300" r:id="rId31"/>
    <p:sldId id="301" r:id="rId32"/>
    <p:sldId id="304" r:id="rId33"/>
    <p:sldId id="2385" r:id="rId34"/>
    <p:sldId id="306" r:id="rId35"/>
    <p:sldId id="2366" r:id="rId36"/>
    <p:sldId id="305" r:id="rId37"/>
    <p:sldId id="2352" r:id="rId38"/>
    <p:sldId id="33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E8FB"/>
    <a:srgbClr val="183C56"/>
    <a:srgbClr val="4472C4"/>
    <a:srgbClr val="000000"/>
    <a:srgbClr val="012060"/>
    <a:srgbClr val="342238"/>
    <a:srgbClr val="201C2B"/>
    <a:srgbClr val="0F17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98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4" y="1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BC1C43-0BD1-435B-B2D7-41B40DB6A689}" type="doc">
      <dgm:prSet loTypeId="urn:microsoft.com/office/officeart/2011/layout/RadialPictureList" loCatId="picture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103B543-33D6-49EB-A9EB-B5D7050A04C0}">
      <dgm:prSet phldrT="[Text]" custT="1"/>
      <dgm:spPr/>
      <dgm:t>
        <a:bodyPr/>
        <a:lstStyle/>
        <a:p>
          <a:r>
            <a:rPr lang="vi-VN" sz="3600"/>
            <a:t>Bài 29 Thực vật</a:t>
          </a:r>
          <a:endParaRPr lang="en-US" sz="3600"/>
        </a:p>
      </dgm:t>
    </dgm:pt>
    <dgm:pt modelId="{E77AB1FF-C194-440B-8718-FBC0DB4D114D}" type="parTrans" cxnId="{FF49405E-AFEB-4927-8CAF-9D51A799C9CF}">
      <dgm:prSet/>
      <dgm:spPr/>
      <dgm:t>
        <a:bodyPr/>
        <a:lstStyle/>
        <a:p>
          <a:endParaRPr lang="en-US"/>
        </a:p>
      </dgm:t>
    </dgm:pt>
    <dgm:pt modelId="{0D9BD71F-0C2B-48DE-8E77-F3C7226FFA39}" type="sibTrans" cxnId="{FF49405E-AFEB-4927-8CAF-9D51A799C9CF}">
      <dgm:prSet/>
      <dgm:spPr/>
      <dgm:t>
        <a:bodyPr/>
        <a:lstStyle/>
        <a:p>
          <a:endParaRPr lang="en-US"/>
        </a:p>
      </dgm:t>
    </dgm:pt>
    <dgm:pt modelId="{A5986CD4-3CD1-41EA-8358-EF929D97F34E}">
      <dgm:prSet phldrT="[Text]" custT="1"/>
      <dgm:spPr/>
      <dgm:t>
        <a:bodyPr/>
        <a:lstStyle/>
        <a:p>
          <a:pPr algn="ctr"/>
          <a:r>
            <a:rPr lang="vi-VN" sz="3600" b="1">
              <a:solidFill>
                <a:srgbClr val="00B050"/>
              </a:solidFill>
            </a:rPr>
            <a:t>1. Đa dạng thực vật</a:t>
          </a:r>
          <a:endParaRPr lang="en-US" sz="3600" b="1">
            <a:solidFill>
              <a:srgbClr val="00B050"/>
            </a:solidFill>
          </a:endParaRPr>
        </a:p>
      </dgm:t>
    </dgm:pt>
    <dgm:pt modelId="{3734DC50-E3D7-40B2-9D8C-47E1CCAD7975}" type="parTrans" cxnId="{D4B58A33-F1D9-4A2B-8E62-3684230FBF86}">
      <dgm:prSet/>
      <dgm:spPr/>
      <dgm:t>
        <a:bodyPr/>
        <a:lstStyle/>
        <a:p>
          <a:endParaRPr lang="en-US"/>
        </a:p>
      </dgm:t>
    </dgm:pt>
    <dgm:pt modelId="{50D79C5F-20ED-4E06-AEAF-A056D8837DF5}" type="sibTrans" cxnId="{D4B58A33-F1D9-4A2B-8E62-3684230FBF86}">
      <dgm:prSet/>
      <dgm:spPr/>
      <dgm:t>
        <a:bodyPr/>
        <a:lstStyle/>
        <a:p>
          <a:endParaRPr lang="en-US"/>
        </a:p>
      </dgm:t>
    </dgm:pt>
    <dgm:pt modelId="{18C26426-016C-4EF5-86E5-70BA6B8239F5}">
      <dgm:prSet phldrT="[Text]" custT="1"/>
      <dgm:spPr/>
      <dgm:t>
        <a:bodyPr/>
        <a:lstStyle/>
        <a:p>
          <a:pPr algn="ctr"/>
          <a:r>
            <a:rPr lang="vi-VN" sz="4000" b="1">
              <a:solidFill>
                <a:srgbClr val="FF0000"/>
              </a:solidFill>
            </a:rPr>
            <a:t>2. Vai trò của thực vật</a:t>
          </a:r>
          <a:endParaRPr lang="en-US" sz="4000" b="1">
            <a:solidFill>
              <a:srgbClr val="FF0000"/>
            </a:solidFill>
          </a:endParaRPr>
        </a:p>
      </dgm:t>
    </dgm:pt>
    <dgm:pt modelId="{B8FB8DD3-26E0-4643-A95B-54A71075DFB7}" type="parTrans" cxnId="{DBF1E020-754A-4DC6-85F9-CA4EEC69370C}">
      <dgm:prSet/>
      <dgm:spPr/>
      <dgm:t>
        <a:bodyPr/>
        <a:lstStyle/>
        <a:p>
          <a:endParaRPr lang="en-US"/>
        </a:p>
      </dgm:t>
    </dgm:pt>
    <dgm:pt modelId="{E484EBE6-791B-4037-919E-3A2B28A9D7CE}" type="sibTrans" cxnId="{DBF1E020-754A-4DC6-85F9-CA4EEC69370C}">
      <dgm:prSet/>
      <dgm:spPr/>
      <dgm:t>
        <a:bodyPr/>
        <a:lstStyle/>
        <a:p>
          <a:endParaRPr lang="en-US"/>
        </a:p>
      </dgm:t>
    </dgm:pt>
    <dgm:pt modelId="{B6AFE06B-CEF6-4C3A-85F8-65AFE99D44E5}" type="pres">
      <dgm:prSet presAssocID="{A1BC1C43-0BD1-435B-B2D7-41B40DB6A689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53D91100-13B1-4FAA-BF79-DC3F4ED69F47}" type="pres">
      <dgm:prSet presAssocID="{C103B543-33D6-49EB-A9EB-B5D7050A04C0}" presName="Parent" presStyleLbl="node1" presStyleIdx="0" presStyleCnt="2" custScaleX="106380" custScaleY="105725">
        <dgm:presLayoutVars>
          <dgm:chMax val="4"/>
          <dgm:chPref val="3"/>
        </dgm:presLayoutVars>
      </dgm:prSet>
      <dgm:spPr/>
    </dgm:pt>
    <dgm:pt modelId="{11906641-9039-4FBF-ABE7-E6065478DA39}" type="pres">
      <dgm:prSet presAssocID="{A5986CD4-3CD1-41EA-8358-EF929D97F34E}" presName="Accent" presStyleLbl="node1" presStyleIdx="1" presStyleCnt="2"/>
      <dgm:spPr/>
    </dgm:pt>
    <dgm:pt modelId="{61CFCF31-1410-47B7-9A30-CA2599FD254F}" type="pres">
      <dgm:prSet presAssocID="{A5986CD4-3CD1-41EA-8358-EF929D97F34E}" presName="Image1" presStyleLbl="fgImgPlace1" presStyleIdx="0" presStyleCnt="2"/>
      <dgm:spPr/>
    </dgm:pt>
    <dgm:pt modelId="{32AAD3F8-7F11-4A7F-A506-717DB62CC1A7}" type="pres">
      <dgm:prSet presAssocID="{A5986CD4-3CD1-41EA-8358-EF929D97F34E}" presName="Child1" presStyleLbl="revTx" presStyleIdx="0" presStyleCnt="2" custScaleX="321944" custLinFactNeighborX="15798" custLinFactNeighborY="1">
        <dgm:presLayoutVars>
          <dgm:chMax val="0"/>
          <dgm:chPref val="0"/>
          <dgm:bulletEnabled val="1"/>
        </dgm:presLayoutVars>
      </dgm:prSet>
      <dgm:spPr/>
    </dgm:pt>
    <dgm:pt modelId="{DFEA89BE-214F-4269-B34C-CA0BE7E8E563}" type="pres">
      <dgm:prSet presAssocID="{18C26426-016C-4EF5-86E5-70BA6B8239F5}" presName="Image2" presStyleCnt="0"/>
      <dgm:spPr/>
    </dgm:pt>
    <dgm:pt modelId="{F2338758-9D31-4400-851C-05A13F155ED4}" type="pres">
      <dgm:prSet presAssocID="{18C26426-016C-4EF5-86E5-70BA6B8239F5}" presName="Image" presStyleLbl="fgImgPlace1" presStyleIdx="1" presStyleCnt="2"/>
      <dgm:spPr/>
    </dgm:pt>
    <dgm:pt modelId="{0BAB72DF-8409-4F0B-8DC1-440B71334F6D}" type="pres">
      <dgm:prSet presAssocID="{18C26426-016C-4EF5-86E5-70BA6B8239F5}" presName="Child2" presStyleLbl="revTx" presStyleIdx="1" presStyleCnt="2" custScaleX="326434" custLinFactNeighborX="32845">
        <dgm:presLayoutVars>
          <dgm:chMax val="0"/>
          <dgm:chPref val="0"/>
          <dgm:bulletEnabled val="1"/>
        </dgm:presLayoutVars>
      </dgm:prSet>
      <dgm:spPr/>
    </dgm:pt>
  </dgm:ptLst>
  <dgm:cxnLst>
    <dgm:cxn modelId="{DBF1E020-754A-4DC6-85F9-CA4EEC69370C}" srcId="{C103B543-33D6-49EB-A9EB-B5D7050A04C0}" destId="{18C26426-016C-4EF5-86E5-70BA6B8239F5}" srcOrd="1" destOrd="0" parTransId="{B8FB8DD3-26E0-4643-A95B-54A71075DFB7}" sibTransId="{E484EBE6-791B-4037-919E-3A2B28A9D7CE}"/>
    <dgm:cxn modelId="{D4B58A33-F1D9-4A2B-8E62-3684230FBF86}" srcId="{C103B543-33D6-49EB-A9EB-B5D7050A04C0}" destId="{A5986CD4-3CD1-41EA-8358-EF929D97F34E}" srcOrd="0" destOrd="0" parTransId="{3734DC50-E3D7-40B2-9D8C-47E1CCAD7975}" sibTransId="{50D79C5F-20ED-4E06-AEAF-A056D8837DF5}"/>
    <dgm:cxn modelId="{FF49405E-AFEB-4927-8CAF-9D51A799C9CF}" srcId="{A1BC1C43-0BD1-435B-B2D7-41B40DB6A689}" destId="{C103B543-33D6-49EB-A9EB-B5D7050A04C0}" srcOrd="0" destOrd="0" parTransId="{E77AB1FF-C194-440B-8718-FBC0DB4D114D}" sibTransId="{0D9BD71F-0C2B-48DE-8E77-F3C7226FFA39}"/>
    <dgm:cxn modelId="{0FFD3778-A60E-44E4-B72F-28E5120DEFE8}" type="presOf" srcId="{18C26426-016C-4EF5-86E5-70BA6B8239F5}" destId="{0BAB72DF-8409-4F0B-8DC1-440B71334F6D}" srcOrd="0" destOrd="0" presId="urn:microsoft.com/office/officeart/2011/layout/RadialPictureList"/>
    <dgm:cxn modelId="{731F28A8-644E-44CC-B49B-CAE9A2312E17}" type="presOf" srcId="{C103B543-33D6-49EB-A9EB-B5D7050A04C0}" destId="{53D91100-13B1-4FAA-BF79-DC3F4ED69F47}" srcOrd="0" destOrd="0" presId="urn:microsoft.com/office/officeart/2011/layout/RadialPictureList"/>
    <dgm:cxn modelId="{12AA67D9-6154-4165-9C44-1AF9CBFE3CE6}" type="presOf" srcId="{A5986CD4-3CD1-41EA-8358-EF929D97F34E}" destId="{32AAD3F8-7F11-4A7F-A506-717DB62CC1A7}" srcOrd="0" destOrd="0" presId="urn:microsoft.com/office/officeart/2011/layout/RadialPictureList"/>
    <dgm:cxn modelId="{860053FC-B077-4E56-8572-B0CBA0068B22}" type="presOf" srcId="{A1BC1C43-0BD1-435B-B2D7-41B40DB6A689}" destId="{B6AFE06B-CEF6-4C3A-85F8-65AFE99D44E5}" srcOrd="0" destOrd="0" presId="urn:microsoft.com/office/officeart/2011/layout/RadialPictureList"/>
    <dgm:cxn modelId="{E21416AC-0EE0-4172-94A4-FC23DE1ADA19}" type="presParOf" srcId="{B6AFE06B-CEF6-4C3A-85F8-65AFE99D44E5}" destId="{53D91100-13B1-4FAA-BF79-DC3F4ED69F47}" srcOrd="0" destOrd="0" presId="urn:microsoft.com/office/officeart/2011/layout/RadialPictureList"/>
    <dgm:cxn modelId="{7A132859-AF34-4F57-BF2D-952BD104C87A}" type="presParOf" srcId="{B6AFE06B-CEF6-4C3A-85F8-65AFE99D44E5}" destId="{11906641-9039-4FBF-ABE7-E6065478DA39}" srcOrd="1" destOrd="0" presId="urn:microsoft.com/office/officeart/2011/layout/RadialPictureList"/>
    <dgm:cxn modelId="{BF0F065A-83C9-4369-BEEF-08DB03341423}" type="presParOf" srcId="{B6AFE06B-CEF6-4C3A-85F8-65AFE99D44E5}" destId="{61CFCF31-1410-47B7-9A30-CA2599FD254F}" srcOrd="2" destOrd="0" presId="urn:microsoft.com/office/officeart/2011/layout/RadialPictureList"/>
    <dgm:cxn modelId="{28E877F6-8319-4D84-A901-698E50C013F4}" type="presParOf" srcId="{B6AFE06B-CEF6-4C3A-85F8-65AFE99D44E5}" destId="{32AAD3F8-7F11-4A7F-A506-717DB62CC1A7}" srcOrd="3" destOrd="0" presId="urn:microsoft.com/office/officeart/2011/layout/RadialPictureList"/>
    <dgm:cxn modelId="{5EF93C47-3D90-4895-8E53-A59EFCC3797A}" type="presParOf" srcId="{B6AFE06B-CEF6-4C3A-85F8-65AFE99D44E5}" destId="{DFEA89BE-214F-4269-B34C-CA0BE7E8E563}" srcOrd="4" destOrd="0" presId="urn:microsoft.com/office/officeart/2011/layout/RadialPictureList"/>
    <dgm:cxn modelId="{AF63C97B-7011-439A-8BA4-9D38A51157A0}" type="presParOf" srcId="{DFEA89BE-214F-4269-B34C-CA0BE7E8E563}" destId="{F2338758-9D31-4400-851C-05A13F155ED4}" srcOrd="0" destOrd="0" presId="urn:microsoft.com/office/officeart/2011/layout/RadialPictureList"/>
    <dgm:cxn modelId="{F8BA95B2-25A8-40A1-BC2B-5709F9B46CA5}" type="presParOf" srcId="{B6AFE06B-CEF6-4C3A-85F8-65AFE99D44E5}" destId="{0BAB72DF-8409-4F0B-8DC1-440B71334F6D}" srcOrd="5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D91100-13B1-4FAA-BF79-DC3F4ED69F47}">
      <dsp:nvSpPr>
        <dsp:cNvPr id="0" name=""/>
        <dsp:cNvSpPr/>
      </dsp:nvSpPr>
      <dsp:spPr>
        <a:xfrm>
          <a:off x="1881346" y="1389870"/>
          <a:ext cx="2803552" cy="2786333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600" kern="1200"/>
            <a:t>Bài 29 Thực vật</a:t>
          </a:r>
          <a:endParaRPr lang="en-US" sz="3600" kern="1200"/>
        </a:p>
      </dsp:txBody>
      <dsp:txXfrm>
        <a:off x="2291917" y="1797919"/>
        <a:ext cx="1982410" cy="1970235"/>
      </dsp:txXfrm>
    </dsp:sp>
    <dsp:sp modelId="{11906641-9039-4FBF-ABE7-E6065478DA39}">
      <dsp:nvSpPr>
        <dsp:cNvPr id="0" name=""/>
        <dsp:cNvSpPr/>
      </dsp:nvSpPr>
      <dsp:spPr>
        <a:xfrm>
          <a:off x="606412" y="0"/>
          <a:ext cx="5312123" cy="5537831"/>
        </a:xfrm>
        <a:prstGeom prst="blockArc">
          <a:avLst>
            <a:gd name="adj1" fmla="val 17747832"/>
            <a:gd name="adj2" fmla="val 3872736"/>
            <a:gd name="adj3" fmla="val 5580"/>
          </a:avLst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1CFCF31-1410-47B7-9A30-CA2599FD254F}">
      <dsp:nvSpPr>
        <dsp:cNvPr id="0" name=""/>
        <dsp:cNvSpPr/>
      </dsp:nvSpPr>
      <dsp:spPr>
        <a:xfrm>
          <a:off x="4836379" y="877746"/>
          <a:ext cx="1411773" cy="1412146"/>
        </a:xfrm>
        <a:prstGeom prst="ellipse">
          <a:avLst/>
        </a:prstGeom>
        <a:gradFill rotWithShape="0">
          <a:gsLst>
            <a:gs pos="0">
              <a:schemeClr val="accent4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2AAD3F8-7F11-4A7F-A506-717DB62CC1A7}">
      <dsp:nvSpPr>
        <dsp:cNvPr id="0" name=""/>
        <dsp:cNvSpPr/>
      </dsp:nvSpPr>
      <dsp:spPr>
        <a:xfrm>
          <a:off x="4565841" y="896034"/>
          <a:ext cx="6083961" cy="1366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vi-VN" sz="3600" b="1" kern="1200">
              <a:solidFill>
                <a:srgbClr val="00B050"/>
              </a:solidFill>
            </a:rPr>
            <a:t>1. Đa dạng thực vật</a:t>
          </a:r>
          <a:endParaRPr lang="en-US" sz="3600" b="1" kern="1200">
            <a:solidFill>
              <a:srgbClr val="00B050"/>
            </a:solidFill>
          </a:endParaRPr>
        </a:p>
      </dsp:txBody>
      <dsp:txXfrm>
        <a:off x="4565841" y="896034"/>
        <a:ext cx="6083961" cy="1366736"/>
      </dsp:txXfrm>
    </dsp:sp>
    <dsp:sp modelId="{F2338758-9D31-4400-851C-05A13F155ED4}">
      <dsp:nvSpPr>
        <dsp:cNvPr id="0" name=""/>
        <dsp:cNvSpPr/>
      </dsp:nvSpPr>
      <dsp:spPr>
        <a:xfrm>
          <a:off x="4836379" y="3114476"/>
          <a:ext cx="1411773" cy="1412146"/>
        </a:xfrm>
        <a:prstGeom prst="ellipse">
          <a:avLst/>
        </a:prstGeom>
        <a:gradFill rotWithShape="0">
          <a:gsLst>
            <a:gs pos="0">
              <a:schemeClr val="accent4">
                <a:tint val="50000"/>
                <a:hueOff val="10788194"/>
                <a:satOff val="-50206"/>
                <a:lumOff val="-22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50000"/>
                <a:hueOff val="10788194"/>
                <a:satOff val="-50206"/>
                <a:lumOff val="-22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50000"/>
                <a:hueOff val="10788194"/>
                <a:satOff val="-50206"/>
                <a:lumOff val="-22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BAB72DF-8409-4F0B-8DC1-440B71334F6D}">
      <dsp:nvSpPr>
        <dsp:cNvPr id="0" name=""/>
        <dsp:cNvSpPr/>
      </dsp:nvSpPr>
      <dsp:spPr>
        <a:xfrm>
          <a:off x="4831284" y="3132750"/>
          <a:ext cx="6168811" cy="1366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vi-VN" sz="4000" b="1" kern="1200">
              <a:solidFill>
                <a:srgbClr val="FF0000"/>
              </a:solidFill>
            </a:rPr>
            <a:t>2. Vai trò của thực vật</a:t>
          </a:r>
          <a:endParaRPr lang="en-US" sz="4000" b="1" kern="1200">
            <a:solidFill>
              <a:srgbClr val="FF0000"/>
            </a:solidFill>
          </a:endParaRPr>
        </a:p>
      </dsp:txBody>
      <dsp:txXfrm>
        <a:off x="4831284" y="3132750"/>
        <a:ext cx="6168811" cy="13667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3A62D8-8461-4462-AF01-22AC5AB05F23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EBB8B-22C3-4834-A07C-C5F716838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805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EBB8B-22C3-4834-A07C-C5F71683874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24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EBB8B-22C3-4834-A07C-C5F71683874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41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4634E-F4BC-47B2-A942-8993C3E05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CF767-C9B7-4D47-A05A-ED896008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CDD4-A928-443B-A163-CD004D445768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7F707A-A12D-49E2-8DF6-777BFC738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C680F2-E1E9-4929-AF01-DBD0D0756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1AECF-3A21-4F14-9D59-43BC8F1E0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54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36926-477C-4C47-92FC-012A197685CF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69069-1E5F-44AF-ADE3-0A69C4AA5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539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AAA813-1C36-4624-A30C-E679100D8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8DFBF4-BC4E-4E07-8132-249FA9AF1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581F4-A774-46B2-BDA8-E066EEEDB2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BCDD4-A928-443B-A163-CD004D445768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034F07-7B47-469D-BC7B-6C5EC1F3FB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30C899-7C25-4B75-BA55-DD1B8998F6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1AECF-3A21-4F14-9D59-43BC8F1E0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11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9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15BD41-0C52-4270-8BCB-2E5E087B1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621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35E81E-06AE-41FF-9FFE-3760754CAEC0}"/>
              </a:ext>
            </a:extLst>
          </p:cNvPr>
          <p:cNvPicPr/>
          <p:nvPr/>
        </p:nvPicPr>
        <p:blipFill rotWithShape="1">
          <a:blip r:embed="rId2"/>
          <a:srcRect b="87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256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013E1F-D87A-4D8C-A787-585E12FFC823}"/>
              </a:ext>
            </a:extLst>
          </p:cNvPr>
          <p:cNvPicPr/>
          <p:nvPr/>
        </p:nvPicPr>
        <p:blipFill rotWithShape="1">
          <a:blip r:embed="rId2"/>
          <a:srcRect b="84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A0E478D-7FBE-466B-83FD-36D1AB192890}"/>
              </a:ext>
            </a:extLst>
          </p:cNvPr>
          <p:cNvSpPr/>
          <p:nvPr/>
        </p:nvSpPr>
        <p:spPr>
          <a:xfrm>
            <a:off x="1457325" y="628651"/>
            <a:ext cx="1100138" cy="1100138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03</a:t>
            </a:r>
            <a:endParaRPr lang="en-US" sz="4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A48080-D609-4F9A-B408-BDC6F292C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63" y="3282783"/>
            <a:ext cx="2225795" cy="301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46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3686C5-8457-4E5A-BA4B-691C0D0101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59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A556C4-B4D6-409D-B6A9-3CC13456C349}"/>
              </a:ext>
            </a:extLst>
          </p:cNvPr>
          <p:cNvPicPr/>
          <p:nvPr/>
        </p:nvPicPr>
        <p:blipFill rotWithShape="1">
          <a:blip r:embed="rId2"/>
          <a:srcRect b="81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022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EB4170-3A6F-48D4-BF95-A1D865466B3F}"/>
              </a:ext>
            </a:extLst>
          </p:cNvPr>
          <p:cNvPicPr/>
          <p:nvPr/>
        </p:nvPicPr>
        <p:blipFill rotWithShape="1">
          <a:blip r:embed="rId2"/>
          <a:srcRect b="83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80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6081A7-6B40-4046-9FD8-D6A37B4AF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51" y="971533"/>
            <a:ext cx="12205252" cy="58864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734AFF-0095-4A1D-A5F7-D4817BA34A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95" r="10076"/>
          <a:stretch/>
        </p:blipFill>
        <p:spPr>
          <a:xfrm>
            <a:off x="1" y="0"/>
            <a:ext cx="1497679" cy="13788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6A1885-F88C-4D6A-9484-A572286E9671}"/>
              </a:ext>
            </a:extLst>
          </p:cNvPr>
          <p:cNvSpPr/>
          <p:nvPr/>
        </p:nvSpPr>
        <p:spPr>
          <a:xfrm>
            <a:off x="1497679" y="57133"/>
            <a:ext cx="10668000" cy="914400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SemiBold" panose="00000700000000000000" pitchFamily="2" charset="0"/>
              </a:rPr>
              <a:t>1. Đa dạng thực vật</a:t>
            </a:r>
            <a:endParaRPr lang="en-US" sz="32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oosterNextFYBlack" panose="02000A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1868F4-CCC7-4D52-96A1-19BA5CF35BAD}"/>
              </a:ext>
            </a:extLst>
          </p:cNvPr>
          <p:cNvSpPr txBox="1"/>
          <p:nvPr/>
        </p:nvSpPr>
        <p:spPr>
          <a:xfrm>
            <a:off x="668740" y="1413502"/>
            <a:ext cx="11003198" cy="4293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vi-VN" sz="3900">
                <a:solidFill>
                  <a:schemeClr val="bg1"/>
                </a:solidFill>
                <a:latin typeface="Montserrat Medium" panose="00000600000000000000" pitchFamily="2" charset="0"/>
              </a:rPr>
              <a:t>Thực vật rất đa dạng và phong phú. </a:t>
            </a:r>
          </a:p>
          <a:p>
            <a:pPr marL="342900" indent="-342900">
              <a:buFontTx/>
              <a:buChar char="-"/>
            </a:pPr>
            <a:r>
              <a:rPr lang="vi-VN" sz="3900">
                <a:solidFill>
                  <a:schemeClr val="bg1"/>
                </a:solidFill>
                <a:latin typeface="Montserrat Medium" panose="00000600000000000000" pitchFamily="2" charset="0"/>
              </a:rPr>
              <a:t>Thực vật được chia thành các nhóm:</a:t>
            </a:r>
          </a:p>
          <a:p>
            <a:r>
              <a:rPr lang="vi-VN" sz="3900">
                <a:solidFill>
                  <a:schemeClr val="bg1"/>
                </a:solidFill>
                <a:latin typeface="Montserrat Medium" panose="00000600000000000000" pitchFamily="2" charset="0"/>
              </a:rPr>
              <a:t>+ Rêu</a:t>
            </a:r>
            <a:r>
              <a:rPr lang="en-US" sz="3900">
                <a:solidFill>
                  <a:schemeClr val="bg1"/>
                </a:solidFill>
                <a:latin typeface="Montserrat Medium" panose="00000600000000000000" pitchFamily="2" charset="0"/>
              </a:rPr>
              <a:t>: </a:t>
            </a:r>
            <a:r>
              <a:rPr lang="vi-VN" sz="3900">
                <a:solidFill>
                  <a:schemeClr val="bg1"/>
                </a:solidFill>
                <a:latin typeface="Montserrat Medium" panose="00000600000000000000" pitchFamily="2" charset="0"/>
              </a:rPr>
              <a:t>thực vật không có mạch</a:t>
            </a:r>
          </a:p>
          <a:p>
            <a:r>
              <a:rPr lang="vi-VN" sz="3900">
                <a:solidFill>
                  <a:schemeClr val="bg1"/>
                </a:solidFill>
                <a:latin typeface="Montserrat Medium" panose="00000600000000000000" pitchFamily="2" charset="0"/>
              </a:rPr>
              <a:t>+ Dương xỉ: thực vật có mạch, không có hạt</a:t>
            </a:r>
          </a:p>
          <a:p>
            <a:r>
              <a:rPr lang="vi-VN" sz="3900">
                <a:solidFill>
                  <a:schemeClr val="bg1"/>
                </a:solidFill>
                <a:latin typeface="Montserrat Medium" panose="00000600000000000000" pitchFamily="2" charset="0"/>
              </a:rPr>
              <a:t>+ Hạt trần: thực vật có mạch, có hạt</a:t>
            </a:r>
          </a:p>
          <a:p>
            <a:r>
              <a:rPr lang="vi-VN" sz="3900">
                <a:solidFill>
                  <a:schemeClr val="bg1"/>
                </a:solidFill>
                <a:latin typeface="Montserrat Medium" panose="00000600000000000000" pitchFamily="2" charset="0"/>
              </a:rPr>
              <a:t>+ Hạt kín: thực vật có mạch, có hoa, có hạt</a:t>
            </a:r>
          </a:p>
        </p:txBody>
      </p:sp>
    </p:spTree>
    <p:extLst>
      <p:ext uri="{BB962C8B-B14F-4D97-AF65-F5344CB8AC3E}">
        <p14:creationId xmlns:p14="http://schemas.microsoft.com/office/powerpoint/2010/main" val="68318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3E4BCB-D4C5-4CA8-8227-1B0A181302AB}"/>
              </a:ext>
            </a:extLst>
          </p:cNvPr>
          <p:cNvPicPr/>
          <p:nvPr/>
        </p:nvPicPr>
        <p:blipFill rotWithShape="1">
          <a:blip r:embed="rId2"/>
          <a:srcRect b="127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49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EEE58F4-FD08-485F-8A48-A05959B90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10000"/>
              </a:lnSpc>
            </a:pPr>
            <a:r>
              <a:rPr lang="en-US" sz="4400">
                <a:solidFill>
                  <a:schemeClr val="accent6">
                    <a:lumMod val="75000"/>
                  </a:schemeClr>
                </a:solidFill>
                <a:latin typeface="#9Slide03 Swiss Condensed Bold" panose="02000500000000000000" pitchFamily="2" charset="0"/>
              </a:rPr>
              <a:t>VAI TRÒ CỦA THỰC VẬT ĐỐI VỚI </a:t>
            </a:r>
            <a:br>
              <a:rPr lang="en-US" sz="4400">
                <a:solidFill>
                  <a:schemeClr val="accent6">
                    <a:lumMod val="75000"/>
                  </a:schemeClr>
                </a:solidFill>
                <a:latin typeface="#9Slide03 Swiss Condensed Bold" panose="02000500000000000000" pitchFamily="2" charset="0"/>
              </a:rPr>
            </a:br>
            <a:r>
              <a:rPr lang="en-US" sz="4400">
                <a:solidFill>
                  <a:schemeClr val="accent6">
                    <a:lumMod val="75000"/>
                  </a:schemeClr>
                </a:solidFill>
                <a:latin typeface="#9Slide03 Swiss Condensed Bold" panose="02000500000000000000" pitchFamily="2" charset="0"/>
              </a:rPr>
              <a:t>ĐỘNG VẬT VÀ CON NGƯỜI</a:t>
            </a:r>
            <a:endParaRPr lang="en-US" sz="4400" dirty="0">
              <a:solidFill>
                <a:schemeClr val="accent6">
                  <a:lumMod val="75000"/>
                </a:schemeClr>
              </a:solidFill>
              <a:latin typeface="#9Slide03 Swiss Condensed Bold" panose="02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E05D4C-540E-4BB2-9EAF-97B49122B7DE}"/>
              </a:ext>
            </a:extLst>
          </p:cNvPr>
          <p:cNvPicPr/>
          <p:nvPr/>
        </p:nvPicPr>
        <p:blipFill rotWithShape="1">
          <a:blip r:embed="rId2"/>
          <a:srcRect b="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3F8F34-701F-48B4-B15A-2426BB117E3F}"/>
              </a:ext>
            </a:extLst>
          </p:cNvPr>
          <p:cNvSpPr/>
          <p:nvPr/>
        </p:nvSpPr>
        <p:spPr>
          <a:xfrm>
            <a:off x="8029575" y="6457950"/>
            <a:ext cx="685800" cy="4000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93F2416-E101-4F97-AE95-AAC4EC2B1436}"/>
              </a:ext>
            </a:extLst>
          </p:cNvPr>
          <p:cNvSpPr/>
          <p:nvPr/>
        </p:nvSpPr>
        <p:spPr>
          <a:xfrm>
            <a:off x="3493295" y="6657975"/>
            <a:ext cx="685800" cy="2000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5F58321-974E-4B4C-9372-7D18ACE8956F}"/>
              </a:ext>
            </a:extLst>
          </p:cNvPr>
          <p:cNvSpPr/>
          <p:nvPr/>
        </p:nvSpPr>
        <p:spPr>
          <a:xfrm>
            <a:off x="1321595" y="6496050"/>
            <a:ext cx="685800" cy="361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59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DBD96D-F4DF-41FB-8AC8-86743A5133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6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FD8CAF-2656-49D4-88BE-7CBFA84120B6}"/>
              </a:ext>
            </a:extLst>
          </p:cNvPr>
          <p:cNvPicPr/>
          <p:nvPr/>
        </p:nvPicPr>
        <p:blipFill rotWithShape="1">
          <a:blip r:embed="rId2"/>
          <a:srcRect b="89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166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ùng Ladalat hưởng ứng ngày trái đất 2021 – Vì thiên nhiên lên tiếng">
            <a:extLst>
              <a:ext uri="{FF2B5EF4-FFF2-40B4-BE49-F238E27FC236}">
                <a16:creationId xmlns:a16="http://schemas.microsoft.com/office/drawing/2014/main" id="{AAD24531-164A-449B-825A-7CB3B0E74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A55987-230C-4A59-B8B4-E812560D2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C35852-BDAB-4146-863A-50C423163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6" y="0"/>
            <a:ext cx="2543175" cy="27480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AutoShape 2" descr="Ngày Trái đất - Nâng cao ý thức và trách nhiệm với môi trường">
            <a:extLst>
              <a:ext uri="{FF2B5EF4-FFF2-40B4-BE49-F238E27FC236}">
                <a16:creationId xmlns:a16="http://schemas.microsoft.com/office/drawing/2014/main" id="{954B9961-307B-45CB-B37C-05AE40730E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7FC03A4-1980-4D65-A78D-27E01D532675}"/>
              </a:ext>
            </a:extLst>
          </p:cNvPr>
          <p:cNvSpPr/>
          <p:nvPr/>
        </p:nvSpPr>
        <p:spPr>
          <a:xfrm>
            <a:off x="2519361" y="619117"/>
            <a:ext cx="3576639" cy="1023946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SemiBold" panose="00000700000000000000" pitchFamily="2" charset="0"/>
              </a:rPr>
              <a:t>THỰC VẬT</a:t>
            </a:r>
            <a:endParaRPr lang="en-US" sz="48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oosterNextFYBlack" panose="02000A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9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3A615DC-FECD-40A0-B76C-62DBEB7AE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A8540A-EC2F-4F65-98F7-3AA3EC437EDC}"/>
              </a:ext>
            </a:extLst>
          </p:cNvPr>
          <p:cNvPicPr/>
          <p:nvPr/>
        </p:nvPicPr>
        <p:blipFill rotWithShape="1">
          <a:blip r:embed="rId2"/>
          <a:srcRect b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036807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CC76A89-438F-46C6-B40A-E9A7CEB90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1A3F41-B3F2-42ED-A094-8083851033E6}"/>
              </a:ext>
            </a:extLst>
          </p:cNvPr>
          <p:cNvPicPr/>
          <p:nvPr/>
        </p:nvPicPr>
        <p:blipFill rotWithShape="1">
          <a:blip r:embed="rId2"/>
          <a:srcRect b="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5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2E6341A-F985-4622-B7DF-CFA44E3AD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5EB748-FBE7-42FE-B77A-1ED42DC4446C}"/>
              </a:ext>
            </a:extLst>
          </p:cNvPr>
          <p:cNvPicPr/>
          <p:nvPr/>
        </p:nvPicPr>
        <p:blipFill rotWithShape="1">
          <a:blip r:embed="rId2"/>
          <a:srcRect b="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92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E0BAAF-4D5E-4B95-8E25-87E5218FB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9DF854-B759-4494-B01B-8A6EB8F898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3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DFD91B-3326-47C3-B0EC-CED6BBD36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1FED0E-4DFF-4FC3-9692-C42C82621EA4}"/>
              </a:ext>
            </a:extLst>
          </p:cNvPr>
          <p:cNvPicPr/>
          <p:nvPr/>
        </p:nvPicPr>
        <p:blipFill rotWithShape="1">
          <a:blip r:embed="rId2"/>
          <a:srcRect b="79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845501"/>
      </p:ext>
    </p:extLst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5A9396-95BA-4EDD-B90A-934D5466F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38DDC5-FDA6-4AA3-B712-9A25B2BF645A}"/>
              </a:ext>
            </a:extLst>
          </p:cNvPr>
          <p:cNvPicPr/>
          <p:nvPr/>
        </p:nvPicPr>
        <p:blipFill rotWithShape="1">
          <a:blip r:embed="rId2"/>
          <a:srcRect b="7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1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6450F6-B67E-40DD-AD42-36CC79F47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>
                <a:solidFill>
                  <a:schemeClr val="accent6">
                    <a:lumMod val="75000"/>
                  </a:schemeClr>
                </a:solidFill>
                <a:latin typeface="#9Slide03 Swiss Condensed Bold" panose="02000500000000000000" pitchFamily="2" charset="0"/>
              </a:rPr>
              <a:t>VAI TRÒ CỦA THỰC VẬT ĐỐI VỚI MÔI TRƯỜNG</a:t>
            </a:r>
            <a:endParaRPr lang="en-US" sz="4400" dirty="0">
              <a:solidFill>
                <a:schemeClr val="accent6">
                  <a:lumMod val="75000"/>
                </a:schemeClr>
              </a:solidFill>
              <a:latin typeface="#9Slide03 Swiss Condensed Bold" panose="02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5774BF-17D0-49E1-92A3-2353938DBE0B}"/>
              </a:ext>
            </a:extLst>
          </p:cNvPr>
          <p:cNvPicPr/>
          <p:nvPr/>
        </p:nvPicPr>
        <p:blipFill rotWithShape="1">
          <a:blip r:embed="rId2"/>
          <a:srcRect b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6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ABB9B8-4735-4D3E-93CC-F3241ED6E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926CCE-85AC-4B39-8FCC-72F2D6CD0FBB}"/>
              </a:ext>
            </a:extLst>
          </p:cNvPr>
          <p:cNvPicPr/>
          <p:nvPr/>
        </p:nvPicPr>
        <p:blipFill rotWithShape="1">
          <a:blip r:embed="rId2"/>
          <a:srcRect b="172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6362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7C2905-DDE4-4796-927C-980FFC19D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1B32C3-7068-4CBC-A8DE-E10F4D5E9568}"/>
              </a:ext>
            </a:extLst>
          </p:cNvPr>
          <p:cNvPicPr/>
          <p:nvPr/>
        </p:nvPicPr>
        <p:blipFill rotWithShape="1">
          <a:blip r:embed="rId2"/>
          <a:srcRect b="81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09021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B4A41B-AE5B-4CA2-AFC6-5BCAC1044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021574-4D2E-4303-BC9E-70B4328D0FC9}"/>
              </a:ext>
            </a:extLst>
          </p:cNvPr>
          <p:cNvPicPr/>
          <p:nvPr/>
        </p:nvPicPr>
        <p:blipFill rotWithShape="1">
          <a:blip r:embed="rId2"/>
          <a:srcRect b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26804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C32C07-D1FF-47A5-8672-8D64A32D67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E651CF-E252-43CC-830B-8027D671C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DC59859-99C1-4A7E-BD7F-C7FD2DFFC006}"/>
              </a:ext>
            </a:extLst>
          </p:cNvPr>
          <p:cNvSpPr/>
          <p:nvPr/>
        </p:nvSpPr>
        <p:spPr>
          <a:xfrm>
            <a:off x="2770497" y="1337480"/>
            <a:ext cx="8079474" cy="335734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ADF75BA-3D85-47E6-AD11-1199B53C06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5112540"/>
              </p:ext>
            </p:extLst>
          </p:nvPr>
        </p:nvGraphicFramePr>
        <p:xfrm>
          <a:off x="0" y="518621"/>
          <a:ext cx="11000096" cy="5537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658957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0293A6-0313-4328-A151-B7C2E1337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93BF66-F0D9-439B-A228-950F952058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03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FBE3E5-843D-4894-8024-0651E4CDA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10000"/>
              </a:lnSpc>
            </a:pPr>
            <a:r>
              <a:rPr lang="en-US" sz="4800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3 Swiss 721 Black Conde" panose="02000500000000000000" pitchFamily="2" charset="0"/>
              </a:rPr>
              <a:t>BIỆN</a:t>
            </a:r>
            <a:br>
              <a:rPr lang="en-US" sz="4800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3 Swiss 721 Black Conde" panose="02000500000000000000" pitchFamily="2" charset="0"/>
              </a:rPr>
            </a:br>
            <a:r>
              <a:rPr lang="en-US" sz="4800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3 Swiss 721 Black Conde" panose="02000500000000000000" pitchFamily="2" charset="0"/>
              </a:rPr>
              <a:t>PHÁP</a:t>
            </a:r>
            <a:br>
              <a:rPr lang="en-US" sz="4800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3 Swiss 721 Black Conde" panose="02000500000000000000" pitchFamily="2" charset="0"/>
              </a:rPr>
            </a:br>
            <a:r>
              <a:rPr lang="en-US" sz="4800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3 Swiss 721 Black Conde" panose="02000500000000000000" pitchFamily="2" charset="0"/>
              </a:rPr>
              <a:t>CẢI</a:t>
            </a:r>
            <a:br>
              <a:rPr lang="en-US" sz="4800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3 Swiss 721 Black Conde" panose="02000500000000000000" pitchFamily="2" charset="0"/>
              </a:rPr>
            </a:br>
            <a:r>
              <a:rPr lang="en-US" sz="4800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3 Swiss 721 Black Conde" panose="02000500000000000000" pitchFamily="2" charset="0"/>
              </a:rPr>
              <a:t>THIỆN</a:t>
            </a:r>
            <a:br>
              <a:rPr lang="en-US" sz="4800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3 Swiss 721 Black Conde" panose="02000500000000000000" pitchFamily="2" charset="0"/>
              </a:rPr>
            </a:br>
            <a:r>
              <a:rPr lang="en-US" sz="4800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3 Swiss 721 Black Conde" panose="02000500000000000000" pitchFamily="2" charset="0"/>
              </a:rPr>
              <a:t>MÔI </a:t>
            </a:r>
            <a:br>
              <a:rPr lang="en-US" sz="4800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3 Swiss 721 Black Conde" panose="02000500000000000000" pitchFamily="2" charset="0"/>
              </a:rPr>
            </a:br>
            <a:r>
              <a:rPr lang="en-US" sz="4800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3 Swiss 721 Black Conde" panose="02000500000000000000" pitchFamily="2" charset="0"/>
              </a:rPr>
              <a:t>TRƯỜNG</a:t>
            </a:r>
            <a:br>
              <a:rPr lang="en-US" sz="4800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3 FS Neusa Bold" panose="00000800000000000000" pitchFamily="2" charset="0"/>
              </a:rPr>
            </a:br>
            <a:r>
              <a:rPr lang="en-US" sz="4800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3 FS Neusa Bold" panose="00000800000000000000" pitchFamily="2" charset="0"/>
              </a:rPr>
              <a:t> </a:t>
            </a:r>
            <a:endParaRPr lang="en-US" sz="4800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#9Slide03 FS Neusa Bold" panose="000008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638972-75D6-4B79-8672-D8FB50CC4B8A}"/>
              </a:ext>
            </a:extLst>
          </p:cNvPr>
          <p:cNvPicPr/>
          <p:nvPr/>
        </p:nvPicPr>
        <p:blipFill rotWithShape="1">
          <a:blip r:embed="rId2"/>
          <a:srcRect b="108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8AB7FB-3FF9-4C96-B39A-9CC492CE5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26B0BA-2DFD-4EFE-B9B9-C8AABBBAA38B}"/>
              </a:ext>
            </a:extLst>
          </p:cNvPr>
          <p:cNvPicPr/>
          <p:nvPr/>
        </p:nvPicPr>
        <p:blipFill rotWithShape="1">
          <a:blip r:embed="rId2"/>
          <a:srcRect b="89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53249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960C5DB-20B2-4BAC-8535-62EDC7FB0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F9C710-1392-4419-8493-244777191277}"/>
              </a:ext>
            </a:extLst>
          </p:cNvPr>
          <p:cNvPicPr/>
          <p:nvPr/>
        </p:nvPicPr>
        <p:blipFill rotWithShape="1">
          <a:blip r:embed="rId2"/>
          <a:srcRect b="81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6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10D48C1-61B1-4CE8-827A-865BAB9C8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424EEF-237C-425A-835A-E930A17E9742}"/>
              </a:ext>
            </a:extLst>
          </p:cNvPr>
          <p:cNvPicPr/>
          <p:nvPr/>
        </p:nvPicPr>
        <p:blipFill rotWithShape="1">
          <a:blip r:embed="rId2"/>
          <a:srcRect b="93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97EDAC4-899B-4140-8EC9-F8FBAD3D4437}"/>
              </a:ext>
            </a:extLst>
          </p:cNvPr>
          <p:cNvSpPr/>
          <p:nvPr/>
        </p:nvSpPr>
        <p:spPr>
          <a:xfrm>
            <a:off x="7743824" y="4329111"/>
            <a:ext cx="4129087" cy="22431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34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6081A7-6B40-4046-9FD8-D6A37B4AF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51" y="971533"/>
            <a:ext cx="12205252" cy="58864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734AFF-0095-4A1D-A5F7-D4817BA34A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95" r="10076"/>
          <a:stretch/>
        </p:blipFill>
        <p:spPr>
          <a:xfrm>
            <a:off x="1" y="0"/>
            <a:ext cx="1497679" cy="13788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6A1885-F88C-4D6A-9484-A572286E9671}"/>
              </a:ext>
            </a:extLst>
          </p:cNvPr>
          <p:cNvSpPr/>
          <p:nvPr/>
        </p:nvSpPr>
        <p:spPr>
          <a:xfrm>
            <a:off x="1497679" y="57133"/>
            <a:ext cx="10668000" cy="914400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SemiBold" panose="00000700000000000000" pitchFamily="2" charset="0"/>
              </a:rPr>
              <a:t>2. Vai trò của Thực vật</a:t>
            </a:r>
            <a:endParaRPr lang="en-US" sz="32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oosterNextFYBlack" panose="02000A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1868F4-CCC7-4D52-96A1-19BA5CF35BAD}"/>
              </a:ext>
            </a:extLst>
          </p:cNvPr>
          <p:cNvSpPr txBox="1"/>
          <p:nvPr/>
        </p:nvSpPr>
        <p:spPr>
          <a:xfrm>
            <a:off x="668740" y="1256334"/>
            <a:ext cx="1100319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vi-VN" sz="3200">
                <a:solidFill>
                  <a:schemeClr val="bg1"/>
                </a:solidFill>
                <a:latin typeface="Montserrat Medium" panose="00000600000000000000" pitchFamily="2" charset="0"/>
              </a:rPr>
              <a:t> Trong tự nhiên, thực vật là thức ăn của nhiều loài sinh vật khác. </a:t>
            </a:r>
          </a:p>
          <a:p>
            <a:pPr marL="342900" indent="-342900">
              <a:buFontTx/>
              <a:buChar char="-"/>
            </a:pPr>
            <a:r>
              <a:rPr lang="vi-VN" sz="3200">
                <a:solidFill>
                  <a:schemeClr val="bg1"/>
                </a:solidFill>
                <a:latin typeface="Montserrat Medium" panose="00000600000000000000" pitchFamily="2" charset="0"/>
              </a:rPr>
              <a:t>Thực vật cung cấp nơi ở, nơi sinh sản cho nhiều loài sinh vật,…</a:t>
            </a:r>
          </a:p>
          <a:p>
            <a:pPr marL="342900" indent="-342900">
              <a:buFontTx/>
              <a:buChar char="-"/>
            </a:pPr>
            <a:r>
              <a:rPr lang="vi-VN" sz="3200">
                <a:solidFill>
                  <a:schemeClr val="bg1"/>
                </a:solidFill>
                <a:latin typeface="Montserrat Medium" panose="00000600000000000000" pitchFamily="2" charset="0"/>
              </a:rPr>
              <a:t>Thực vật góp phần giữ cân bằng hàm lượng khí oxygen và carbon dioxide trong không khí, điều hòa khí hậu và chống xói mòn đất.</a:t>
            </a:r>
          </a:p>
          <a:p>
            <a:pPr marL="342900" indent="-342900">
              <a:buFontTx/>
              <a:buChar char="-"/>
            </a:pPr>
            <a:r>
              <a:rPr lang="vi-VN" sz="3200">
                <a:solidFill>
                  <a:schemeClr val="bg1"/>
                </a:solidFill>
                <a:latin typeface="Montserrat Medium" panose="00000600000000000000" pitchFamily="2" charset="0"/>
              </a:rPr>
              <a:t>Thực vật cung cấp lương thực, thực phẩm, nguyên liệu làm thuốc, nguyên liệu cho các ngành công nghiệp, làm cảnh,…</a:t>
            </a:r>
          </a:p>
        </p:txBody>
      </p:sp>
    </p:spTree>
    <p:extLst>
      <p:ext uri="{BB962C8B-B14F-4D97-AF65-F5344CB8AC3E}">
        <p14:creationId xmlns:p14="http://schemas.microsoft.com/office/powerpoint/2010/main" val="188703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CA0EC5-B907-4F8D-8D2D-C46384284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6F8302-2A24-4413-BC6A-DCDA7A5A3B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D3256ABE-671F-4FC8-A90C-BB7A75E1C2A7}"/>
              </a:ext>
            </a:extLst>
          </p:cNvPr>
          <p:cNvSpPr/>
          <p:nvPr/>
        </p:nvSpPr>
        <p:spPr>
          <a:xfrm>
            <a:off x="2612571" y="2656114"/>
            <a:ext cx="6720115" cy="1248229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i="1">
                <a:latin typeface="Montserrat ExtraBold" panose="00000900000000000000" pitchFamily="2" charset="0"/>
              </a:rPr>
              <a:t>Củng cố kiến thức</a:t>
            </a:r>
            <a:endParaRPr lang="en-US" sz="4400" i="1"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75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 advClick="0" advTm="3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AE0747-07E0-4EBA-9BEB-CB8DCB3CE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6" y="3081906"/>
            <a:ext cx="4457029" cy="37760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282D2A-D694-4702-B271-16E5ED3E54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95" r="10076"/>
          <a:stretch/>
        </p:blipFill>
        <p:spPr>
          <a:xfrm>
            <a:off x="1" y="0"/>
            <a:ext cx="1497679" cy="13788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FEA1A5-0F93-4292-9D34-DCB21838C5FF}"/>
              </a:ext>
            </a:extLst>
          </p:cNvPr>
          <p:cNvSpPr txBox="1"/>
          <p:nvPr/>
        </p:nvSpPr>
        <p:spPr>
          <a:xfrm>
            <a:off x="4421878" y="4031234"/>
            <a:ext cx="7744066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sz="32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3200" b="1" i="1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ọc</a:t>
            </a: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bài</a:t>
            </a:r>
            <a:endParaRPr lang="vi-VN" sz="3200" b="1" i="1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sz="32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 bài tập trong SGK </a:t>
            </a:r>
          </a:p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theo.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SWEEPY - Dặn Dò (original.) - YouTube">
            <a:extLst>
              <a:ext uri="{FF2B5EF4-FFF2-40B4-BE49-F238E27FC236}">
                <a16:creationId xmlns:a16="http://schemas.microsoft.com/office/drawing/2014/main" id="{59ACA820-E446-4EAC-A68A-8D2384650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55" y="0"/>
            <a:ext cx="582069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B81F42-C599-4957-B7CD-0635EB2F52E0}"/>
              </a:ext>
            </a:extLst>
          </p:cNvPr>
          <p:cNvPicPr/>
          <p:nvPr/>
        </p:nvPicPr>
        <p:blipFill rotWithShape="1">
          <a:blip r:embed="rId5"/>
          <a:srcRect l="34453" t="13064" r="24882" b="31874"/>
          <a:stretch/>
        </p:blipFill>
        <p:spPr>
          <a:xfrm>
            <a:off x="8586788" y="1378859"/>
            <a:ext cx="3579156" cy="308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12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1D692E-00AD-44B6-BD77-5B1096F71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50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E62BDE-3258-45AA-BCC5-AA2C7CE47204}"/>
              </a:ext>
            </a:extLst>
          </p:cNvPr>
          <p:cNvPicPr/>
          <p:nvPr/>
        </p:nvPicPr>
        <p:blipFill rotWithShape="1">
          <a:blip r:embed="rId3"/>
          <a:srcRect b="95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054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1F2AF8-A436-41B9-BBB2-44C9E51C93B0}"/>
              </a:ext>
            </a:extLst>
          </p:cNvPr>
          <p:cNvPicPr/>
          <p:nvPr/>
        </p:nvPicPr>
        <p:blipFill rotWithShape="1">
          <a:blip r:embed="rId2"/>
          <a:srcRect b="118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807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3540DB-BB9F-4EA3-BB39-A87FCD26D8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D83E648-4934-4AFE-A5F2-083D41C7D751}"/>
              </a:ext>
            </a:extLst>
          </p:cNvPr>
          <p:cNvSpPr/>
          <p:nvPr/>
        </p:nvSpPr>
        <p:spPr>
          <a:xfrm>
            <a:off x="1042988" y="5943600"/>
            <a:ext cx="10472737" cy="914400"/>
          </a:xfrm>
          <a:prstGeom prst="roundRect">
            <a:avLst/>
          </a:prstGeom>
          <a:solidFill>
            <a:srgbClr val="D9E8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35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1EA1BC-3142-4191-84B7-433AB4A06B2E}"/>
              </a:ext>
            </a:extLst>
          </p:cNvPr>
          <p:cNvPicPr/>
          <p:nvPr/>
        </p:nvPicPr>
        <p:blipFill rotWithShape="1">
          <a:blip r:embed="rId3"/>
          <a:srcRect t="5081" b="87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86BCB2-475B-40C6-A88D-6BE161AFFE89}"/>
              </a:ext>
            </a:extLst>
          </p:cNvPr>
          <p:cNvPicPr/>
          <p:nvPr/>
        </p:nvPicPr>
        <p:blipFill rotWithShape="1">
          <a:blip r:embed="rId4"/>
          <a:srcRect t="17708" r="84204" b="28333"/>
          <a:stretch/>
        </p:blipFill>
        <p:spPr>
          <a:xfrm>
            <a:off x="257175" y="100016"/>
            <a:ext cx="1943100" cy="370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284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851CC7-5955-4110-94A8-F455DCA945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469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C71252-4BCE-442F-81C3-64244CC0AE1D}"/>
              </a:ext>
            </a:extLst>
          </p:cNvPr>
          <p:cNvPicPr/>
          <p:nvPr/>
        </p:nvPicPr>
        <p:blipFill rotWithShape="1">
          <a:blip r:embed="rId2"/>
          <a:srcRect b="52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7F61FE4-55AA-4097-8487-F3237C96A23C}"/>
              </a:ext>
            </a:extLst>
          </p:cNvPr>
          <p:cNvSpPr/>
          <p:nvPr/>
        </p:nvSpPr>
        <p:spPr>
          <a:xfrm>
            <a:off x="8143877" y="6500813"/>
            <a:ext cx="528637" cy="3571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3664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</TotalTime>
  <Words>237</Words>
  <Application>Microsoft Office PowerPoint</Application>
  <PresentationFormat>Widescreen</PresentationFormat>
  <Paragraphs>26</Paragraphs>
  <Slides>38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#9Slide03 BoosterNextFYBlack</vt:lpstr>
      <vt:lpstr>#9Slide03 FS Neusa Bold</vt:lpstr>
      <vt:lpstr>#9Slide03 Swiss 721 Black Conde</vt:lpstr>
      <vt:lpstr>#9Slide03 Swiss Condensed Bold</vt:lpstr>
      <vt:lpstr>Arial</vt:lpstr>
      <vt:lpstr>Calibri</vt:lpstr>
      <vt:lpstr>Calibri Light</vt:lpstr>
      <vt:lpstr>Montserrat ExtraBold</vt:lpstr>
      <vt:lpstr>Montserrat Medium</vt:lpstr>
      <vt:lpstr>Montserrat SemiBold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VAI TRÒ CỦA THỰC VẬT ĐỐI VỚI  ĐỘNG VẬT VÀ CON NGƯỜI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VAI TRÒ CỦA THỰC VẬT ĐỐI VỚI MÔI TRƯỜNG</vt:lpstr>
      <vt:lpstr>PowerPoint Presentation</vt:lpstr>
      <vt:lpstr>PowerPoint Presentation</vt:lpstr>
      <vt:lpstr>PowerPoint Presentation</vt:lpstr>
      <vt:lpstr>PowerPoint Presentation</vt:lpstr>
      <vt:lpstr>BIỆN PHÁP CẢI THIỆN MÔI  TRƯỜNG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 Anh</dc:creator>
  <cp:lastModifiedBy>Huynh Van Son</cp:lastModifiedBy>
  <cp:revision>26</cp:revision>
  <dcterms:created xsi:type="dcterms:W3CDTF">2021-08-03T19:13:09Z</dcterms:created>
  <dcterms:modified xsi:type="dcterms:W3CDTF">2023-01-31T08:34:30Z</dcterms:modified>
</cp:coreProperties>
</file>